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0F2B14-095C-4100-B7E6-0FF2752E8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9A642CA-222D-4453-8A37-08509114F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33C44F1-904C-444F-8082-79DB60A2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1E19542-A8C7-4ED5-A770-00B034706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F090B62-7DF4-428F-AEFA-3BED0C15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109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3DE361-48BE-494F-9138-B2A42A20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214DAD2-5E31-4827-A25B-1F271DAE4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851483B-CC8E-49C6-ADD8-9D5BD5EC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B3076E-F0EC-4B7D-98CB-71581012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F2D5C79-FBE6-4E49-B5F7-7FC89D65B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055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8115822-0D65-41E1-8FC3-A3C2A4846F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820B00D-B0BF-45E5-A8B0-4D347EFF8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BA7480D-3132-44CE-BDC3-9EBDCE9AE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6D12BB6-9A6A-4514-B29F-2CB6529C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8446A0-AD13-4DAC-B4E7-3A05B4D7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472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BE6808-312A-4375-8EE1-3FE4F820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F3D238B-EC64-4D8B-AE08-6F26BC3A3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8B98F3-8C43-4D5D-8078-5743D8D61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2B3E75E-6FCC-4F4C-BE83-1F5CBA80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BA9C53-80F3-4B6E-9499-A2215476F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53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A2D9E0-1022-4CA8-BA1C-52FB98EC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A9B7136-B83E-4161-A2E8-C5C6DD09C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98177E0-F4B3-43E5-AEC8-5B04992E2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D3DBDCB-FA54-4832-9BA7-45236F14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FEBFBE7-2DA2-48C5-9C79-A32E5A90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12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00F328-CFC0-4E00-B7BB-FA24BFBB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51FDF20-CE1C-45D5-AE78-89CE06745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6877226-BB1C-4F4E-B99A-AD83CAC6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50FE6EC-5A2C-4E31-9840-72CF4856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ACC5C06-5DA4-4863-8863-6F10B2FA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10388E8-DB90-4858-99BE-2EFA5E90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311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5AEFD8-42F3-4A0D-B2E5-F2B9264EC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8E362F1-D678-46D3-9492-C7B042653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AF83ED9-5D17-43AA-8B18-F8F522447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FDB22DA-4F73-43FB-910B-93E42D110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F853B0A-9D00-41BA-A97B-9C2A0F080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7CA8C40-29DD-49B6-97D9-3BE4DA4D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FDE1CBE-F7E5-44F9-BB5A-EBC219052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0078F40-5252-430E-B710-31966B83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414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61CC29-6C01-4CBC-B931-B5BF5520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D945C1DD-BAAD-4ADB-95D1-A7EF3882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9CC27E2-3E93-44CD-AD91-E448C5D2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935E67D-5E40-40B5-AC47-A02B7D74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73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D463101-3F17-4601-A22B-C8C91B63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E5CA2E7-1E47-4FDA-9F0B-B22A12AC5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0217CEA-FDAF-4BC0-B9F1-516912F5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980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DC4B60-2D16-4687-8256-A0C78AB88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151FD6-A901-4BCE-A190-1ECB1DDB9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CD84E6C-DCB0-40FD-AE28-73543E255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1134F0E-76E3-43BC-9A45-BF40C62F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07A265E-5EDE-4A5C-8B5B-B2A2CBB7E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9283657-0F6B-4A09-9207-BF6CBBDA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0798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D2051-9825-4D1A-B5CE-3AC18B81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EC3EBA3-EF53-4F25-A5D0-0CBE5722C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99E4C51-9134-4989-98D5-6A86BCE304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0978C42-0EA9-4F92-A612-6D3D9AB89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D9C9E20-6FFD-4902-B437-DEEEDB188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07FC432-9663-408E-BE38-9020D9345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445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22956B7-9028-4E6C-9E56-C1F35D6D3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0476A45-BD02-482F-A16D-19FDFC3E4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046345F-9F7A-4E0C-9C90-B5DDD915B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82D3-07E4-424D-B0FE-4EFC5F619030}" type="datetimeFigureOut">
              <a:rPr lang="hr-HR" smtClean="0"/>
              <a:t>17.6.2024.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41F408D-24A6-425F-8581-70A998ED0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11CBFE3-3385-42A8-8419-F8E206405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FDA43-0DE3-4B36-8F12-C98666B9AA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563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35943C-C7A0-4FB9-9A46-25CCA9125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190" y="1214438"/>
            <a:ext cx="9679619" cy="2387600"/>
          </a:xfrm>
        </p:spPr>
        <p:txBody>
          <a:bodyPr>
            <a:normAutofit fontScale="90000"/>
          </a:bodyPr>
          <a:lstStyle/>
          <a:p>
            <a:r>
              <a:rPr kumimoji="0" lang="hr-HR" altLang="sr-Latn-RS" sz="6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DOLAZI LJETO, DOLAZE PRAZNICI!</a:t>
            </a:r>
            <a:br>
              <a:rPr kumimoji="0" lang="hr-HR" altLang="sr-Latn-R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9C683FB-A523-4683-93FA-D7DDFA4E1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0" lang="hr-HR" altLang="sr-Latn-R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altLang="sr-Latn-R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kumimoji="0" lang="hr-HR" altLang="sr-Latn-R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kumimoji="0" lang="hr-HR" altLang="sr-Latn-R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DOLAZI LJETO</a:t>
            </a:r>
            <a:endParaRPr kumimoji="0" lang="hr-HR" altLang="sr-Latn-R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hr-H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BD9A715-1B22-4963-9180-A8D5C6249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83" y="60781"/>
            <a:ext cx="369777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OSNOVNA ŠKOLA „MILAN AMRUŠ”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altLang="sr-Latn-R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Ivana Murat, mag. </a:t>
            </a:r>
            <a:r>
              <a:rPr lang="hr-HR" altLang="sr-Latn-RS" sz="1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rehab</a:t>
            </a:r>
            <a:r>
              <a:rPr lang="hr-HR" altLang="sr-Latn-R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altLang="sr-Latn-RS" sz="1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educ</a:t>
            </a:r>
            <a:r>
              <a:rPr lang="hr-HR" altLang="sr-Latn-R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hr-HR" altLang="sr-Latn-R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Slika 1" descr="Slika na kojoj se prikazuje krug, šarenilo&#10;&#10;Opis je automatski generiran">
            <a:extLst>
              <a:ext uri="{FF2B5EF4-FFF2-40B4-BE49-F238E27FC236}">
                <a16:creationId xmlns:a16="http://schemas.microsoft.com/office/drawing/2014/main" id="{95F46823-BB42-4F6C-8E2B-75AB15BF4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504" y="3711575"/>
            <a:ext cx="1436688" cy="143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50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2AD3FC-3752-4F10-8932-8F5C08B43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3703"/>
            <a:ext cx="10515600" cy="4105522"/>
          </a:xfrm>
        </p:spPr>
        <p:txBody>
          <a:bodyPr>
            <a:noAutofit/>
          </a:bodyPr>
          <a:lstStyle/>
          <a:p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IGRAMO SE S LOPTOM. 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IGRAMO SE S IGRAČKAMA. 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3600" dirty="0"/>
          </a:p>
        </p:txBody>
      </p:sp>
      <p:pic>
        <p:nvPicPr>
          <p:cNvPr id="3" name="Slika 2" descr="Slika na kojoj se prikazuje crtić, lopta, ukrasni isječci, crtež&#10;&#10;Opis je automatski generiran">
            <a:extLst>
              <a:ext uri="{FF2B5EF4-FFF2-40B4-BE49-F238E27FC236}">
                <a16:creationId xmlns:a16="http://schemas.microsoft.com/office/drawing/2014/main" id="{4AB82481-652C-4D0C-9BAB-37CCC95204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27" y="909002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ukrasni isječci, crtić&#10;&#10;Opis je automatski generiran">
            <a:extLst>
              <a:ext uri="{FF2B5EF4-FFF2-40B4-BE49-F238E27FC236}">
                <a16:creationId xmlns:a16="http://schemas.microsoft.com/office/drawing/2014/main" id="{DCA922E0-3F9B-4C12-B485-620DAACC76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202" y="2842577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55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6FFD59-69B3-4EAB-95AF-3E32ABF76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902200"/>
          </a:xfrm>
        </p:spPr>
        <p:txBody>
          <a:bodyPr>
            <a:noAutofit/>
          </a:bodyPr>
          <a:lstStyle/>
          <a:p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ČITAMO KNJIGE. 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KUPAMO SE NA BAZENIMA ILI MORU.</a:t>
            </a:r>
            <a:endParaRPr lang="hr-HR" sz="3600" dirty="0"/>
          </a:p>
        </p:txBody>
      </p:sp>
      <p:pic>
        <p:nvPicPr>
          <p:cNvPr id="3" name="Slika 2" descr="Slika na kojoj se prikazuje knjiga, tekst, bilježnica&#10;&#10;Opis je automatski generiran">
            <a:extLst>
              <a:ext uri="{FF2B5EF4-FFF2-40B4-BE49-F238E27FC236}">
                <a16:creationId xmlns:a16="http://schemas.microsoft.com/office/drawing/2014/main" id="{C9E8BDBD-AAEF-49CD-9DC6-48184D3804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302" y="1251902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šarenilo, krug&#10;&#10;Opis je automatski generiran">
            <a:extLst>
              <a:ext uri="{FF2B5EF4-FFF2-40B4-BE49-F238E27FC236}">
                <a16:creationId xmlns:a16="http://schemas.microsoft.com/office/drawing/2014/main" id="{02538DF3-B173-4D79-A875-C821BD2C6A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584" y="4714556"/>
            <a:ext cx="1439545" cy="1439545"/>
          </a:xfrm>
          <a:prstGeom prst="rect">
            <a:avLst/>
          </a:prstGeom>
        </p:spPr>
      </p:pic>
      <p:pic>
        <p:nvPicPr>
          <p:cNvPr id="5" name="Slika 4" descr="Slika na kojoj se prikazuje snimka zaslona, grafika, Font, grafički dizajn&#10;&#10;Opis je automatski generiran">
            <a:extLst>
              <a:ext uri="{FF2B5EF4-FFF2-40B4-BE49-F238E27FC236}">
                <a16:creationId xmlns:a16="http://schemas.microsoft.com/office/drawing/2014/main" id="{119ECA2B-37B0-491B-8698-7DA26F8762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5868" y="4714556"/>
            <a:ext cx="1439545" cy="1439545"/>
          </a:xfrm>
          <a:prstGeom prst="rect">
            <a:avLst/>
          </a:prstGeom>
        </p:spPr>
      </p:pic>
      <p:pic>
        <p:nvPicPr>
          <p:cNvPr id="6" name="Slika 5" descr="Slika na kojoj se prikazuje nebo, Dječja umjetnost&#10;&#10;Opis je automatski generiran">
            <a:extLst>
              <a:ext uri="{FF2B5EF4-FFF2-40B4-BE49-F238E27FC236}">
                <a16:creationId xmlns:a16="http://schemas.microsoft.com/office/drawing/2014/main" id="{00FE3328-18D4-4860-A011-C4286B6410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52" y="4547552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68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A7C63-D8EF-4F44-B6BB-E4966B005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200"/>
            <a:ext cx="10515600" cy="4587875"/>
          </a:xfrm>
        </p:spPr>
        <p:txBody>
          <a:bodyPr>
            <a:normAutofit/>
          </a:bodyPr>
          <a:lstStyle/>
          <a:p>
            <a:br>
              <a:rPr lang="hr-HR" sz="3600" dirty="0">
                <a:latin typeface="+mn-lt"/>
              </a:rPr>
            </a:br>
            <a:r>
              <a:rPr lang="hr-HR" sz="4000" dirty="0">
                <a:latin typeface="+mn-lt"/>
              </a:rPr>
              <a:t>IGRAMO SE NA IGRALIŠTU.</a:t>
            </a:r>
            <a:br>
              <a:rPr lang="hr-HR" sz="4000" dirty="0">
                <a:latin typeface="+mn-lt"/>
              </a:rPr>
            </a:br>
            <a:br>
              <a:rPr lang="hr-HR" sz="4000" dirty="0">
                <a:latin typeface="+mn-lt"/>
              </a:rPr>
            </a:br>
            <a:br>
              <a:rPr lang="hr-HR" sz="4000" dirty="0">
                <a:latin typeface="+mn-lt"/>
              </a:rPr>
            </a:br>
            <a:br>
              <a:rPr lang="hr-HR" sz="4000" dirty="0">
                <a:latin typeface="+mn-lt"/>
              </a:rPr>
            </a:br>
            <a:r>
              <a:rPr lang="hr-HR" sz="4000" dirty="0">
                <a:latin typeface="+mn-lt"/>
              </a:rPr>
              <a:t>ODMARAMO SE.</a:t>
            </a:r>
          </a:p>
        </p:txBody>
      </p:sp>
      <p:pic>
        <p:nvPicPr>
          <p:cNvPr id="3" name="Slika 2" descr="Slika na kojoj se prikazuje crtić, dizajn, umjetničko djelo&#10;&#10;Opis je automatski generiran">
            <a:extLst>
              <a:ext uri="{FF2B5EF4-FFF2-40B4-BE49-F238E27FC236}">
                <a16:creationId xmlns:a16="http://schemas.microsoft.com/office/drawing/2014/main" id="{60CF117E-D300-4EC6-993D-DA9F4AA5C2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302" y="1270952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crtež, skeč, ilustracija, crtić&#10;&#10;Opis je automatski generiran">
            <a:extLst>
              <a:ext uri="{FF2B5EF4-FFF2-40B4-BE49-F238E27FC236}">
                <a16:creationId xmlns:a16="http://schemas.microsoft.com/office/drawing/2014/main" id="{E205C4FD-0A61-47BC-BF88-45EE2DC15E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402" y="3324225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8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316F27-CBE9-4F7C-84EB-B64AD3E6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930" y="549227"/>
            <a:ext cx="10515600" cy="1325563"/>
          </a:xfrm>
        </p:spPr>
        <p:txBody>
          <a:bodyPr>
            <a:noAutofit/>
          </a:bodyPr>
          <a:lstStyle/>
          <a:p>
            <a:r>
              <a:rPr lang="hr-HR" sz="3600" dirty="0">
                <a:latin typeface="+mn-lt"/>
              </a:rPr>
              <a:t>LJETNI PRAZNICI – KALENDAR</a:t>
            </a:r>
            <a:br>
              <a:rPr lang="hr-HR" sz="3600" dirty="0">
                <a:latin typeface="+mn-lt"/>
              </a:rPr>
            </a:br>
            <a:br>
              <a:rPr lang="hr-HR" sz="3600" dirty="0">
                <a:latin typeface="+mn-lt"/>
              </a:rPr>
            </a:br>
            <a:r>
              <a:rPr lang="hr-HR" sz="2800" dirty="0">
                <a:latin typeface="+mn-lt"/>
              </a:rPr>
              <a:t>LIPANJ</a:t>
            </a:r>
          </a:p>
        </p:txBody>
      </p:sp>
      <p:graphicFrame>
        <p:nvGraphicFramePr>
          <p:cNvPr id="3" name="Tablica 3">
            <a:extLst>
              <a:ext uri="{FF2B5EF4-FFF2-40B4-BE49-F238E27FC236}">
                <a16:creationId xmlns:a16="http://schemas.microsoft.com/office/drawing/2014/main" id="{77A3C444-94AB-40C8-A2FC-F7A802131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11799"/>
              </p:ext>
            </p:extLst>
          </p:nvPr>
        </p:nvGraphicFramePr>
        <p:xfrm>
          <a:off x="948927" y="1944209"/>
          <a:ext cx="10515603" cy="4548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45644102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412377028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65184383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85850402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54661715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53234401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4084435258"/>
                    </a:ext>
                  </a:extLst>
                </a:gridCol>
              </a:tblGrid>
              <a:tr h="511434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PONEDJELJAK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UTORAK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SRIJEDA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ČETVRTAK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PETAK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SUBOTA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NEDJELJA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854205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28140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r>
                        <a:rPr lang="hr-HR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9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617813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r>
                        <a:rPr lang="hr-HR" dirty="0"/>
                        <a:t>10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51263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r>
                        <a:rPr lang="hr-HR" dirty="0"/>
                        <a:t>17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19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20861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r>
                        <a:rPr lang="hr-HR" dirty="0"/>
                        <a:t>24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27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29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30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80996"/>
                  </a:ext>
                </a:extLst>
              </a:tr>
            </a:tbl>
          </a:graphicData>
        </a:graphic>
      </p:graphicFrame>
      <p:pic>
        <p:nvPicPr>
          <p:cNvPr id="4" name="Slika 3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1FD03AF8-0197-4432-B27E-0C023F7549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31" y="4116227"/>
            <a:ext cx="685165" cy="685165"/>
          </a:xfrm>
          <a:prstGeom prst="rect">
            <a:avLst/>
          </a:prstGeom>
        </p:spPr>
      </p:pic>
      <p:pic>
        <p:nvPicPr>
          <p:cNvPr id="5" name="Slika 4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5BF5CAE7-E53A-4ED5-B1B2-BD3A82D6ED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082" y="4116226"/>
            <a:ext cx="685165" cy="685165"/>
          </a:xfrm>
          <a:prstGeom prst="rect">
            <a:avLst/>
          </a:prstGeom>
        </p:spPr>
      </p:pic>
      <p:pic>
        <p:nvPicPr>
          <p:cNvPr id="6" name="Slika 5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A39434BC-28CF-48FC-834A-9EF6717D79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860" y="4858355"/>
            <a:ext cx="685165" cy="685165"/>
          </a:xfrm>
          <a:prstGeom prst="rect">
            <a:avLst/>
          </a:prstGeom>
        </p:spPr>
      </p:pic>
      <p:pic>
        <p:nvPicPr>
          <p:cNvPr id="7" name="Slika 6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232B5C58-48D4-4FE1-87FE-2E8648CB74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031" y="4116278"/>
            <a:ext cx="685165" cy="685165"/>
          </a:xfrm>
          <a:prstGeom prst="rect">
            <a:avLst/>
          </a:prstGeom>
        </p:spPr>
      </p:pic>
      <p:pic>
        <p:nvPicPr>
          <p:cNvPr id="8" name="Slika 7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8E235113-BACB-40C1-89A9-3D8C9B70BC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676" y="4858355"/>
            <a:ext cx="685165" cy="685165"/>
          </a:xfrm>
          <a:prstGeom prst="rect">
            <a:avLst/>
          </a:prstGeom>
        </p:spPr>
      </p:pic>
      <p:pic>
        <p:nvPicPr>
          <p:cNvPr id="9" name="Slika 8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CD6D6E20-BF72-4033-AE7B-6FFDE5A0ED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726" y="4878380"/>
            <a:ext cx="685165" cy="685165"/>
          </a:xfrm>
          <a:prstGeom prst="rect">
            <a:avLst/>
          </a:prstGeom>
        </p:spPr>
      </p:pic>
      <p:pic>
        <p:nvPicPr>
          <p:cNvPr id="10" name="Slika 9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390463A8-88A5-4491-8EA5-71A2AB5180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146" y="4878380"/>
            <a:ext cx="685165" cy="685165"/>
          </a:xfrm>
          <a:prstGeom prst="rect">
            <a:avLst/>
          </a:prstGeom>
        </p:spPr>
      </p:pic>
      <p:pic>
        <p:nvPicPr>
          <p:cNvPr id="11" name="Slika 10" descr="Slika na kojoj se prikazuje crtić, kuća, crtež, ukrasni isječci&#10;&#10;Opis je automatski generiran">
            <a:extLst>
              <a:ext uri="{FF2B5EF4-FFF2-40B4-BE49-F238E27FC236}">
                <a16:creationId xmlns:a16="http://schemas.microsoft.com/office/drawing/2014/main" id="{65395CBB-3796-468B-AC91-F1FA0BBCE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031" y="4878380"/>
            <a:ext cx="685165" cy="685165"/>
          </a:xfrm>
          <a:prstGeom prst="rect">
            <a:avLst/>
          </a:prstGeom>
        </p:spPr>
      </p:pic>
      <p:pic>
        <p:nvPicPr>
          <p:cNvPr id="12" name="Slika 11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A28251B4-854B-4FCE-AC3F-5A8653E86D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082" y="4878380"/>
            <a:ext cx="700405" cy="700405"/>
          </a:xfrm>
          <a:prstGeom prst="rect">
            <a:avLst/>
          </a:prstGeom>
        </p:spPr>
      </p:pic>
      <p:pic>
        <p:nvPicPr>
          <p:cNvPr id="13" name="Slika 12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4BEEB166-00A9-4831-BAAB-F4FD2ED685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410" y="4878380"/>
            <a:ext cx="700405" cy="700405"/>
          </a:xfrm>
          <a:prstGeom prst="rect">
            <a:avLst/>
          </a:prstGeom>
        </p:spPr>
      </p:pic>
      <p:pic>
        <p:nvPicPr>
          <p:cNvPr id="14" name="Slika 13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8F7DC4C9-B03C-4A04-9FFF-077DD277F5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322" y="5717624"/>
            <a:ext cx="700405" cy="700405"/>
          </a:xfrm>
          <a:prstGeom prst="rect">
            <a:avLst/>
          </a:prstGeom>
        </p:spPr>
      </p:pic>
      <p:pic>
        <p:nvPicPr>
          <p:cNvPr id="15" name="Slika 14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98D2D647-7F67-465A-88DE-0A6E8C4575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660" y="5717625"/>
            <a:ext cx="700405" cy="700405"/>
          </a:xfrm>
          <a:prstGeom prst="rect">
            <a:avLst/>
          </a:prstGeom>
        </p:spPr>
      </p:pic>
      <p:pic>
        <p:nvPicPr>
          <p:cNvPr id="16" name="Slika 15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9543203E-C637-4051-BE0E-60CD52E816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436" y="5717626"/>
            <a:ext cx="700405" cy="700405"/>
          </a:xfrm>
          <a:prstGeom prst="rect">
            <a:avLst/>
          </a:prstGeom>
        </p:spPr>
      </p:pic>
      <p:pic>
        <p:nvPicPr>
          <p:cNvPr id="17" name="Slika 16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0960C2B0-69EA-49F8-8690-48CABC9087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750" y="5717623"/>
            <a:ext cx="700405" cy="700405"/>
          </a:xfrm>
          <a:prstGeom prst="rect">
            <a:avLst/>
          </a:prstGeom>
        </p:spPr>
      </p:pic>
      <p:pic>
        <p:nvPicPr>
          <p:cNvPr id="18" name="Slika 17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ED0CE914-9C0B-4ED6-B3E5-E9C59A0207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958" y="5717623"/>
            <a:ext cx="700405" cy="700405"/>
          </a:xfrm>
          <a:prstGeom prst="rect">
            <a:avLst/>
          </a:prstGeom>
        </p:spPr>
      </p:pic>
      <p:pic>
        <p:nvPicPr>
          <p:cNvPr id="19" name="Slika 18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7A95B3D0-3CCB-40E2-8FF9-225E6C5AFF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791" y="5717623"/>
            <a:ext cx="700405" cy="700405"/>
          </a:xfrm>
          <a:prstGeom prst="rect">
            <a:avLst/>
          </a:prstGeom>
        </p:spPr>
      </p:pic>
      <p:pic>
        <p:nvPicPr>
          <p:cNvPr id="20" name="Slika 19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8BE0D49B-9686-4695-A302-733FA2985D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197" y="5717623"/>
            <a:ext cx="700405" cy="70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7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889B72-80D1-491E-803F-CEE62F4CA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0546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 POSTAJU SVE TOPLIJI. SUNCE SJA, VRUĆE JE. 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3600" dirty="0"/>
          </a:p>
        </p:txBody>
      </p:sp>
      <p:pic>
        <p:nvPicPr>
          <p:cNvPr id="3" name="Slika 2" descr="Slika na kojoj se prikazuje Astronomski objekt, mjesec, krug, žuto&#10;&#10;Opis je automatski generiran">
            <a:extLst>
              <a:ext uri="{FF2B5EF4-FFF2-40B4-BE49-F238E27FC236}">
                <a16:creationId xmlns:a16="http://schemas.microsoft.com/office/drawing/2014/main" id="{597DA459-97B4-4E92-B5B5-726CC53ECE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502" y="2575876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ukrasni isječci, emotikon, smješko, ilustracija&#10;&#10;Opis je automatski generiran">
            <a:extLst>
              <a:ext uri="{FF2B5EF4-FFF2-40B4-BE49-F238E27FC236}">
                <a16:creationId xmlns:a16="http://schemas.microsoft.com/office/drawing/2014/main" id="{B2FE1535-F60C-43F4-A89C-3AE3BC1DEF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75876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9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0D3C65-4423-4FCF-8C26-1EED4ECA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6561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LJETI NOSIMO LJETNU ODJEĆU I OBUĆU. 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3600" dirty="0"/>
          </a:p>
        </p:txBody>
      </p:sp>
      <p:pic>
        <p:nvPicPr>
          <p:cNvPr id="3" name="Slika 2" descr="Slika na kojoj se prikazuje odijevanje, crtić, dizajn&#10;&#10;Opis je automatski generiran">
            <a:extLst>
              <a:ext uri="{FF2B5EF4-FFF2-40B4-BE49-F238E27FC236}">
                <a16:creationId xmlns:a16="http://schemas.microsoft.com/office/drawing/2014/main" id="{3478772B-27DE-47E4-9FD2-A341DC75A9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560" y="2404426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obuća, cipela&#10;&#10;Opis je automatski generiran">
            <a:extLst>
              <a:ext uri="{FF2B5EF4-FFF2-40B4-BE49-F238E27FC236}">
                <a16:creationId xmlns:a16="http://schemas.microsoft.com/office/drawing/2014/main" id="{E6FCD245-7822-4BA9-BFF9-F6F107EFFC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416" y="2404425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8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CA8CD2-FE4D-49EB-B8F8-B3F1B876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7462"/>
            <a:ext cx="10515600" cy="1325563"/>
          </a:xfrm>
        </p:spPr>
        <p:txBody>
          <a:bodyPr>
            <a:noAutofit/>
          </a:bodyPr>
          <a:lstStyle/>
          <a:p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LJETI NOSIMO: MAJICU KRATKIH RUKAVA, KRATKE HLAČE, KRATKU KOŠULJU, HALJINU KRATKIH RUKAVA.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3600" dirty="0"/>
          </a:p>
        </p:txBody>
      </p:sp>
      <p:pic>
        <p:nvPicPr>
          <p:cNvPr id="5" name="Slika 4" descr="Slika na kojoj se prikazuje haljina, dnevna haljina, uzorak (modni dizajn)&#10;&#10;Opis je automatski generiran">
            <a:extLst>
              <a:ext uri="{FF2B5EF4-FFF2-40B4-BE49-F238E27FC236}">
                <a16:creationId xmlns:a16="http://schemas.microsoft.com/office/drawing/2014/main" id="{2FC8FD7B-EE19-4519-9536-C93AD8CD94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741" y="2594924"/>
            <a:ext cx="1439545" cy="1439545"/>
          </a:xfrm>
          <a:prstGeom prst="rect">
            <a:avLst/>
          </a:prstGeom>
        </p:spPr>
      </p:pic>
      <p:pic>
        <p:nvPicPr>
          <p:cNvPr id="6" name="Slika 5" descr="Slika na kojoj se prikazuje odijevanje, Sportska majica, majica s kratkim rukavima, vrh&#10;&#10;Opis je automatski generiran">
            <a:extLst>
              <a:ext uri="{FF2B5EF4-FFF2-40B4-BE49-F238E27FC236}">
                <a16:creationId xmlns:a16="http://schemas.microsoft.com/office/drawing/2014/main" id="{3D3EF7CF-A73D-4F35-B382-2B8DB9ED71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132" y="2699701"/>
            <a:ext cx="1439545" cy="1439545"/>
          </a:xfrm>
          <a:prstGeom prst="rect">
            <a:avLst/>
          </a:prstGeom>
        </p:spPr>
      </p:pic>
      <p:pic>
        <p:nvPicPr>
          <p:cNvPr id="7" name="Slika 6" descr="Slika na kojoj se prikazuje odijevanje, rukav, majica, Sportska majica&#10;&#10;Opis je automatski generiran">
            <a:extLst>
              <a:ext uri="{FF2B5EF4-FFF2-40B4-BE49-F238E27FC236}">
                <a16:creationId xmlns:a16="http://schemas.microsoft.com/office/drawing/2014/main" id="{EA951657-7A47-4901-A04B-A07CCB5677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594924"/>
            <a:ext cx="1439545" cy="1439545"/>
          </a:xfrm>
          <a:prstGeom prst="rect">
            <a:avLst/>
          </a:prstGeom>
        </p:spPr>
      </p:pic>
      <p:pic>
        <p:nvPicPr>
          <p:cNvPr id="8" name="Slika 7" descr="Slika na kojoj se prikazuje nebo, silueta, crno-bijelo&#10;&#10;Opis je automatski generiran">
            <a:extLst>
              <a:ext uri="{FF2B5EF4-FFF2-40B4-BE49-F238E27FC236}">
                <a16:creationId xmlns:a16="http://schemas.microsoft.com/office/drawing/2014/main" id="{66AC78E8-956B-41F5-9690-C5F82904A8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066" y="2709227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819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102133-EA79-42A0-88A2-B2F91B62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975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LJETI OBUVAMO: PAPUČE, SANDALE, JAPANKE.</a:t>
            </a:r>
            <a:br>
              <a:rPr lang="hr-H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3600" dirty="0"/>
          </a:p>
        </p:txBody>
      </p:sp>
      <p:pic>
        <p:nvPicPr>
          <p:cNvPr id="3" name="Slika 2" descr="Slika na kojoj se prikazuje odijevanje, zaštitna odjeća&#10;&#10;Opis je automatski generiran">
            <a:extLst>
              <a:ext uri="{FF2B5EF4-FFF2-40B4-BE49-F238E27FC236}">
                <a16:creationId xmlns:a16="http://schemas.microsoft.com/office/drawing/2014/main" id="{A9F1B180-239C-4F08-8588-B460282E5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205" y="2569209"/>
            <a:ext cx="1310640" cy="1395730"/>
          </a:xfrm>
          <a:prstGeom prst="rect">
            <a:avLst/>
          </a:prstGeom>
        </p:spPr>
      </p:pic>
      <p:pic>
        <p:nvPicPr>
          <p:cNvPr id="4" name="Slika 3" descr="Slika na kojoj se prikazuje crtež, skeč, umjetničko djelo, ukrasni isječci&#10;&#10;Opis je automatski generiran">
            <a:extLst>
              <a:ext uri="{FF2B5EF4-FFF2-40B4-BE49-F238E27FC236}">
                <a16:creationId xmlns:a16="http://schemas.microsoft.com/office/drawing/2014/main" id="{0327C50E-09E0-4837-8002-65F4EB1A8C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895" y="2607308"/>
            <a:ext cx="1439545" cy="1439545"/>
          </a:xfrm>
          <a:prstGeom prst="rect">
            <a:avLst/>
          </a:prstGeom>
        </p:spPr>
      </p:pic>
      <p:pic>
        <p:nvPicPr>
          <p:cNvPr id="5" name="Slika 4" descr="Slika na kojoj se prikazuje grafika, ukrasni isječci, grafički dizajn, crtić&#10;&#10;Opis je automatski generiran">
            <a:extLst>
              <a:ext uri="{FF2B5EF4-FFF2-40B4-BE49-F238E27FC236}">
                <a16:creationId xmlns:a16="http://schemas.microsoft.com/office/drawing/2014/main" id="{3F02CC1B-A0C5-4333-B2B2-ABF1EACCE6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290" y="2547301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0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9F14F3-9DC4-4591-82AD-695A633B7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3350"/>
            <a:ext cx="10515600" cy="1325563"/>
          </a:xfrm>
        </p:spPr>
        <p:txBody>
          <a:bodyPr/>
          <a:lstStyle/>
          <a:p>
            <a:r>
              <a:rPr lang="hr-HR" dirty="0">
                <a:latin typeface="+mn-lt"/>
              </a:rPr>
              <a:t>LJETI NEMA NASTAVE.</a:t>
            </a:r>
          </a:p>
        </p:txBody>
      </p:sp>
      <p:pic>
        <p:nvPicPr>
          <p:cNvPr id="3" name="Slika 2" descr="Slika na kojoj se prikazuje igralište, grafički dizajn, ukrasni isječci, snimka zaslona&#10;&#10;Opis je automatski generiran">
            <a:extLst>
              <a:ext uri="{FF2B5EF4-FFF2-40B4-BE49-F238E27FC236}">
                <a16:creationId xmlns:a16="http://schemas.microsoft.com/office/drawing/2014/main" id="{3DE00E77-DA15-41EB-807A-009A6AEB94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527" y="1289368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0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D1DCB1-C000-48C1-A3A6-1D931D767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2825"/>
            <a:ext cx="10515600" cy="1325563"/>
          </a:xfrm>
        </p:spPr>
        <p:txBody>
          <a:bodyPr/>
          <a:lstStyle/>
          <a:p>
            <a:r>
              <a:rPr lang="hr-HR" dirty="0">
                <a:latin typeface="+mn-lt"/>
              </a:rPr>
              <a:t>LJETI SU PRAZNICI.</a:t>
            </a:r>
          </a:p>
        </p:txBody>
      </p:sp>
      <p:pic>
        <p:nvPicPr>
          <p:cNvPr id="3" name="Slika 2" descr="Slika na kojoj se prikazuje ukrasni isječci, grafika, grafički dizajn, ilustracija&#10;&#10;Opis je automatski generiran">
            <a:extLst>
              <a:ext uri="{FF2B5EF4-FFF2-40B4-BE49-F238E27FC236}">
                <a16:creationId xmlns:a16="http://schemas.microsoft.com/office/drawing/2014/main" id="{877F0C28-ED69-4EFE-963B-BA484B46B8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227" y="898843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0376AE-8464-4FC7-AAE1-AC9B33C7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0450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dirty="0">
                <a:latin typeface="+mn-lt"/>
              </a:rPr>
              <a:t>ŠTO RADIMO LJETI?</a:t>
            </a:r>
          </a:p>
        </p:txBody>
      </p:sp>
      <p:pic>
        <p:nvPicPr>
          <p:cNvPr id="3" name="Slika 2" descr="Slika na kojoj se prikazuje grafika, krug, Font, simbol&#10;&#10;Opis je automatski generiran">
            <a:extLst>
              <a:ext uri="{FF2B5EF4-FFF2-40B4-BE49-F238E27FC236}">
                <a16:creationId xmlns:a16="http://schemas.microsoft.com/office/drawing/2014/main" id="{67A1E4BD-2294-41C9-AA3F-29837623EA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90152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crtež, ptica, skeč, ukrasni isječci&#10;&#10;Opis je automatski generiran">
            <a:extLst>
              <a:ext uri="{FF2B5EF4-FFF2-40B4-BE49-F238E27FC236}">
                <a16:creationId xmlns:a16="http://schemas.microsoft.com/office/drawing/2014/main" id="{6C13CACC-9F40-42C4-9D5C-D576068251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092" y="2490151"/>
            <a:ext cx="1439545" cy="1439545"/>
          </a:xfrm>
          <a:prstGeom prst="rect">
            <a:avLst/>
          </a:prstGeom>
        </p:spPr>
      </p:pic>
      <p:pic>
        <p:nvPicPr>
          <p:cNvPr id="5" name="Slika 4" descr="Slika na kojoj se prikazuje krug, šarenilo&#10;&#10;Opis je automatski generiran">
            <a:extLst>
              <a:ext uri="{FF2B5EF4-FFF2-40B4-BE49-F238E27FC236}">
                <a16:creationId xmlns:a16="http://schemas.microsoft.com/office/drawing/2014/main" id="{323424AF-ECB6-4014-8BB9-67D45D5F9C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902" y="2386013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58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489D08-870C-4AF2-A2A2-ACF84C89F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770"/>
            <a:ext cx="10515600" cy="3887278"/>
          </a:xfrm>
        </p:spPr>
        <p:txBody>
          <a:bodyPr>
            <a:normAutofit/>
          </a:bodyPr>
          <a:lstStyle/>
          <a:p>
            <a:r>
              <a:rPr lang="hr-HR" sz="3600" dirty="0">
                <a:latin typeface="+mn-lt"/>
              </a:rPr>
              <a:t>VRIJEME PROVODIMO S OBITELJI.</a:t>
            </a:r>
            <a:br>
              <a:rPr lang="hr-HR" sz="3600" dirty="0">
                <a:latin typeface="+mn-lt"/>
              </a:rPr>
            </a:br>
            <a:br>
              <a:rPr lang="hr-HR" sz="3600" dirty="0">
                <a:latin typeface="+mn-lt"/>
              </a:rPr>
            </a:br>
            <a:br>
              <a:rPr lang="hr-HR" sz="3600" dirty="0">
                <a:latin typeface="+mn-lt"/>
              </a:rPr>
            </a:br>
            <a:br>
              <a:rPr lang="hr-HR" sz="3600" dirty="0">
                <a:latin typeface="+mn-lt"/>
              </a:rPr>
            </a:br>
            <a:r>
              <a:rPr lang="hr-HR" sz="3600" dirty="0">
                <a:latin typeface="+mn-lt"/>
              </a:rPr>
              <a:t>DRUŽIMO SE S PRIJATELJIMA.</a:t>
            </a:r>
            <a:br>
              <a:rPr lang="hr-HR" sz="3600" dirty="0">
                <a:latin typeface="+mn-lt"/>
              </a:rPr>
            </a:br>
            <a:br>
              <a:rPr lang="hr-HR" sz="3600" dirty="0">
                <a:latin typeface="+mn-lt"/>
              </a:rPr>
            </a:br>
            <a:endParaRPr lang="hr-HR" sz="3600" dirty="0">
              <a:latin typeface="+mn-lt"/>
            </a:endParaRPr>
          </a:p>
        </p:txBody>
      </p:sp>
      <p:pic>
        <p:nvPicPr>
          <p:cNvPr id="3" name="Slika 2" descr="Slika na kojoj se prikazuje odijevanje, ukrasni isječci, ilustracija, crtić&#10;&#10;Opis je automatski generiran">
            <a:extLst>
              <a:ext uri="{FF2B5EF4-FFF2-40B4-BE49-F238E27FC236}">
                <a16:creationId xmlns:a16="http://schemas.microsoft.com/office/drawing/2014/main" id="{E2BFF228-B15E-4C42-8104-86F77A394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889" y="989179"/>
            <a:ext cx="1439545" cy="1439545"/>
          </a:xfrm>
          <a:prstGeom prst="rect">
            <a:avLst/>
          </a:prstGeom>
        </p:spPr>
      </p:pic>
      <p:pic>
        <p:nvPicPr>
          <p:cNvPr id="4" name="Slika 3" descr="Slika na kojoj se prikazuje odijevanje, crtić, obuća, ukrasni isječci&#10;&#10;Opis je automatski generiran">
            <a:extLst>
              <a:ext uri="{FF2B5EF4-FFF2-40B4-BE49-F238E27FC236}">
                <a16:creationId xmlns:a16="http://schemas.microsoft.com/office/drawing/2014/main" id="{C672C474-44CF-41D6-A377-DBC2F51E88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727" y="2871152"/>
            <a:ext cx="1439545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170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193</Words>
  <Application>Microsoft Office PowerPoint</Application>
  <PresentationFormat>Široki zaslon</PresentationFormat>
  <Paragraphs>55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sustava Office</vt:lpstr>
      <vt:lpstr>DOLAZI LJETO, DOLAZE PRAZNICI! </vt:lpstr>
      <vt:lpstr>DANI POSTAJU SVE TOPLIJI. SUNCE SJA, VRUĆE JE.  </vt:lpstr>
      <vt:lpstr>LJETI NOSIMO LJETNU ODJEĆU I OBUĆU.  </vt:lpstr>
      <vt:lpstr>LJETI NOSIMO: MAJICU KRATKIH RUKAVA, KRATKE HLAČE, KRATKU KOŠULJU, HALJINU KRATKIH RUKAVA. </vt:lpstr>
      <vt:lpstr>LJETI OBUVAMO: PAPUČE, SANDALE, JAPANKE. </vt:lpstr>
      <vt:lpstr>LJETI NEMA NASTAVE.</vt:lpstr>
      <vt:lpstr>LJETI SU PRAZNICI.</vt:lpstr>
      <vt:lpstr>ŠTO RADIMO LJETI?</vt:lpstr>
      <vt:lpstr>VRIJEME PROVODIMO S OBITELJI.    DRUŽIMO SE S PRIJATELJIMA.  </vt:lpstr>
      <vt:lpstr> IGRAMO SE S LOPTOM.     IGRAMO SE S IGRAČKAMA.    </vt:lpstr>
      <vt:lpstr> ČITAMO KNJIGE.     KUPAMO SE NA BAZENIMA ILI MORU.</vt:lpstr>
      <vt:lpstr> IGRAMO SE NA IGRALIŠTU.    ODMARAMO SE.</vt:lpstr>
      <vt:lpstr>LJETNI PRAZNICI – KALENDAR  LIPANJ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DOLAZI LJETO, DOLAZE PRAZNICI! </dc:title>
  <dc:creator>Ivana Murat</dc:creator>
  <cp:lastModifiedBy>Ivana Murat</cp:lastModifiedBy>
  <cp:revision>1</cp:revision>
  <dcterms:created xsi:type="dcterms:W3CDTF">2024-06-17T10:44:16Z</dcterms:created>
  <dcterms:modified xsi:type="dcterms:W3CDTF">2024-06-17T11:19:17Z</dcterms:modified>
</cp:coreProperties>
</file>